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715000" cx="9144000"/>
  <p:notesSz cx="6858000" cy="9144000"/>
  <p:embeddedFontLst>
    <p:embeddedFont>
      <p:font typeface="Architects Daughter"/>
      <p:regular r:id="rId20"/>
    </p:embeddedFont>
    <p:embeddedFont>
      <p:font typeface="Bubblegum Sans"/>
      <p:regular r:id="rId21"/>
    </p:embeddedFont>
    <p:embeddedFont>
      <p:font typeface="Calligraffitti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B2098B0-58CF-4CDB-AB84-34CB82446F0D}">
  <a:tblStyle styleId="{0B2098B0-58CF-4CDB-AB84-34CB82446F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chitectsDaughter-regular.fntdata"/><Relationship Id="rId11" Type="http://schemas.openxmlformats.org/officeDocument/2006/relationships/slide" Target="slides/slide4.xml"/><Relationship Id="rId22" Type="http://schemas.openxmlformats.org/officeDocument/2006/relationships/font" Target="fonts/Calligraffitti-regular.fntdata"/><Relationship Id="rId10" Type="http://schemas.openxmlformats.org/officeDocument/2006/relationships/slide" Target="slides/slide3.xml"/><Relationship Id="rId21" Type="http://schemas.openxmlformats.org/officeDocument/2006/relationships/font" Target="fonts/BubblegumSans-regular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6507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4266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</a:t>
            </a:r>
            <a:r>
              <a:rPr b="1" lang="en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11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4" y="586104"/>
            <a:ext cx="9080700" cy="482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Economic system based on private ownership &amp; the investment of resources for profit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A)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capitalism </a:t>
            </a:r>
            <a:r>
              <a:rPr lang="en" sz="3000"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						B)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mercantilism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C)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Joint-stock company</a:t>
            </a:r>
            <a:r>
              <a:rPr lang="en" sz="3000"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		D)none of the above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Theory that states a countries power is tied to its wealth</a:t>
            </a:r>
          </a:p>
          <a:p>
            <a:pPr indent="38735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A)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capitalism </a:t>
            </a:r>
            <a:r>
              <a:rPr lang="en" sz="3000">
                <a:solidFill>
                  <a:schemeClr val="dk1"/>
                </a:solidFill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						B)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mercantilism </a:t>
            </a:r>
          </a:p>
          <a:p>
            <a:pPr indent="38735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C)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Joint-stock company</a:t>
            </a:r>
            <a:r>
              <a:rPr lang="en" sz="3000">
                <a:solidFill>
                  <a:schemeClr val="dk1"/>
                </a:solidFill>
                <a:highlight>
                  <a:srgbClr val="FFFFF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		D)none of the above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Shape 141"/>
          <p:cNvGraphicFramePr/>
          <p:nvPr/>
        </p:nvGraphicFramePr>
        <p:xfrm>
          <a:off x="46775" y="44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457650"/>
                <a:gridCol w="4578750"/>
              </a:tblGrid>
              <a:tr h="5954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7405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Spain’s population increases &amp; the expulsion of Jews &amp; Muslims cost them business people &amp; artisans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suffered from severe inflation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bought goods from other nations &amp; also borrowed money from other nations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Spanish economy declined &amp; at times Spain was bankrupt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raised taxes in the Netherlands &amp; tried to crush Protestantism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1566, the Dutch revolt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1579, northern part breaks away &amp; becomes the Netherlands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Dutch became wealthy from trade &amp; banking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2" name="Shape 142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Shape 147"/>
          <p:cNvGraphicFramePr/>
          <p:nvPr/>
        </p:nvGraphicFramePr>
        <p:xfrm>
          <a:off x="101325" y="40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403100"/>
                <a:gridCol w="4578750"/>
              </a:tblGrid>
              <a:tr h="622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739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Spain’s population increases &amp; the expulsion of Jews &amp; Muslims cost them business people &amp; artisans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suffered from severe inflation</a:t>
                      </a:r>
                    </a:p>
                  </a:txBody>
                  <a:tcPr marT="91425" marB="91425" marR="91425" marL="91425"/>
                </a:tc>
              </a:tr>
              <a:tr h="8312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bought goods from other nations &amp; also borrowed money from other nations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Spanish economy declined &amp; at times Spain was bankrupt</a:t>
                      </a:r>
                    </a:p>
                  </a:txBody>
                  <a:tcPr marT="91425" marB="91425" marR="91425" marL="91425"/>
                </a:tc>
              </a:tr>
              <a:tr h="137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raised taxes in the Netherlands &amp; tried to crush Protestantism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1566, the Dutch revolt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1579, northern part breaks away &amp; becomes the Netherlands</a:t>
                      </a:r>
                    </a:p>
                  </a:txBody>
                  <a:tcPr marT="91425" marB="91425" marR="91425" marL="91425"/>
                </a:tc>
              </a:tr>
              <a:tr h="1721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Government stability allowed the Dutch people to focus on economic growth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Dutch became wealthy from trade &amp; banking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8" name="Shape 148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1"/>
            <a:ext cx="8229600" cy="600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FF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What Led to Absolutism?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7550" y="464775"/>
            <a:ext cx="9076500" cy="525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-Kings &amp; Queens wanted to be absolute monarchs &amp; used the idea of divine right to justify their rule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 Kings &amp; Queen got this power because of 4 things: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AutoNum type="arabicParenR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Decline of feudalism led to centralized authority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AutoNum type="arabicParenR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Church authority declined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AutoNum type="arabicParenR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Raised taxes to pay for armies that were used to put down revolts</a:t>
            </a:r>
          </a:p>
          <a:p>
            <a:pPr indent="-228600" lvl="0" marL="457200">
              <a:spcBef>
                <a:spcPts val="0"/>
              </a:spcBef>
              <a:buFont typeface="Architects Daughter"/>
              <a:buAutoNum type="arabicParenR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Create bureaucracies to control economy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5"/>
            <a:ext cx="9142200" cy="1780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b="0" lang="en" sz="2400">
                <a:solidFill>
                  <a:srgbClr val="000000"/>
                </a:solidFill>
              </a:rPr>
              <a:t>Name                       			Class                         		9/11/17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b="0" lang="en" sz="2400">
                <a:solidFill>
                  <a:srgbClr val="000000"/>
                </a:solidFill>
              </a:rPr>
              <a:t>Mr. D 					                                                         		SS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en" sz="2400">
                <a:solidFill>
                  <a:srgbClr val="000000"/>
                </a:solidFill>
              </a:rPr>
              <a:t>Aim:</a:t>
            </a:r>
            <a:r>
              <a:rPr b="0" lang="en" sz="1400">
                <a:solidFill>
                  <a:srgbClr val="000000"/>
                </a:solidFill>
              </a:rPr>
              <a:t> </a:t>
            </a:r>
            <a:r>
              <a:rPr b="0" lang="en" sz="2400"/>
              <a:t>How did the King Philip II change things?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2137725"/>
            <a:ext cx="34035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Absolute monarchs (594)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Divine right (594)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537850" y="2107600"/>
            <a:ext cx="56178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King or queen who had total power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Idea the God created the monarchy &amp; that the monarch acts as God’s representative on Earth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Shape 99"/>
          <p:cNvGraphicFramePr/>
          <p:nvPr/>
        </p:nvGraphicFramePr>
        <p:xfrm>
          <a:off x="40550" y="70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555100"/>
                <a:gridCol w="4555100"/>
              </a:tblGrid>
              <a:tr h="716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83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1580, the King of Portugal dies w/o an heir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This helped King Philip pay for his army of 50,000 soldiers 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Elizabeth I supports protestant rebellion in Spain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0" name="Shape 100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Shape 105"/>
          <p:cNvGraphicFramePr/>
          <p:nvPr/>
        </p:nvGraphicFramePr>
        <p:xfrm>
          <a:off x="-6750" y="70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578750"/>
                <a:gridCol w="4578750"/>
              </a:tblGrid>
              <a:tr h="716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83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1580, the King of Portugal dies w/o an heir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seized the kingdom of Portugal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This helped King Philip pay for his army of 50,000 soldiers 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Elizabeth I supports protestant rebellion in Spain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6" name="Shape 106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Shape 111"/>
          <p:cNvGraphicFramePr/>
          <p:nvPr/>
        </p:nvGraphicFramePr>
        <p:xfrm>
          <a:off x="-6750" y="70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578750"/>
                <a:gridCol w="4578750"/>
              </a:tblGrid>
              <a:tr h="4987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83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1580, the King of Portugal dies w/o an heir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seized the kingdom of Portugal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gold &amp; silver coming from its vast empire made Spain very wealthy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This helped King Philip pay for his army of 50,000 soldiers 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Elizabeth I supports protestant rebellion in Spain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2" name="Shape 112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Shape 117"/>
          <p:cNvGraphicFramePr/>
          <p:nvPr/>
        </p:nvGraphicFramePr>
        <p:xfrm>
          <a:off x="-6750" y="70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578750"/>
                <a:gridCol w="4578750"/>
              </a:tblGrid>
              <a:tr h="716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83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1580, the King of Portugal dies w/o an heir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seized the kingdom of Portugal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gold &amp; silver coming from its vast empire made Spain very wealthy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This helped King Philip pay for his army of 50,000 soldiers </a:t>
                      </a:r>
                    </a:p>
                  </a:txBody>
                  <a:tcPr marT="91425" marB="91425" marR="91425" marL="91425"/>
                </a:tc>
              </a:tr>
              <a:tr h="1267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Elizabeth I supports protestant rebellion in Spain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sends an Armada to England, it was defeated, due in part to weather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8" name="Shape 118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Shape 123"/>
          <p:cNvGraphicFramePr/>
          <p:nvPr/>
        </p:nvGraphicFramePr>
        <p:xfrm>
          <a:off x="101325" y="58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403100"/>
                <a:gridCol w="4578750"/>
              </a:tblGrid>
              <a:tr h="6208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1368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suffered from severe inflation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Spanish economy declined &amp; at times Spain was bankrupt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raised taxes in the Netherlands &amp; tried to crush Protestantism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Dutch became wealthy from trade &amp; banking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4" name="Shape 124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Shape 129"/>
          <p:cNvGraphicFramePr/>
          <p:nvPr/>
        </p:nvGraphicFramePr>
        <p:xfrm>
          <a:off x="101325" y="58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403100"/>
                <a:gridCol w="4578750"/>
              </a:tblGrid>
              <a:tr h="4069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1447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Spain’s population increases &amp; the expulsion of Jews &amp; Muslims cost them business people &amp; artisans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suffered from severe inflation</a:t>
                      </a: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Spanish economy declined &amp; at times Spain was bankrupt</a:t>
                      </a:r>
                    </a:p>
                  </a:txBody>
                  <a:tcPr marT="91425" marB="91425" marR="91425" marL="91425"/>
                </a:tc>
              </a:tr>
              <a:tr h="9936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raised taxes in the Netherlands &amp; tried to crush Protestantism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994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Dutch became wealthy from trade &amp; banking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0" name="Shape 130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Shape 135"/>
          <p:cNvGraphicFramePr/>
          <p:nvPr/>
        </p:nvGraphicFramePr>
        <p:xfrm>
          <a:off x="33125" y="58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{0B2098B0-58CF-4CDB-AB84-34CB82446F0D}</a:tableStyleId>
              </a:tblPr>
              <a:tblGrid>
                <a:gridCol w="4471300"/>
                <a:gridCol w="4578750"/>
              </a:tblGrid>
              <a:tr h="426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Causes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u="sng"/>
                        <a:t>Effects</a:t>
                      </a:r>
                    </a:p>
                  </a:txBody>
                  <a:tcPr marT="91425" marB="91425" marR="91425" marL="91425"/>
                </a:tc>
              </a:tr>
              <a:tr h="13305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Spain’s population increases &amp; the expulsion of Jews &amp; Muslims cost them business people &amp; artisans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suffered from severe inflation</a:t>
                      </a:r>
                    </a:p>
                  </a:txBody>
                  <a:tcPr marT="91425" marB="91425" marR="91425" marL="91425"/>
                </a:tc>
              </a:tr>
              <a:tr h="1585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Spain bought goods from other nations &amp; also borrowed money from other nations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Spanish economy declined &amp; at times Spain was bankrupt</a:t>
                      </a:r>
                    </a:p>
                  </a:txBody>
                  <a:tcPr marT="91425" marB="91425" marR="91425" marL="91425"/>
                </a:tc>
              </a:tr>
              <a:tr h="595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Philip raised taxes in the Netherlands &amp; tried to crush Protestantism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967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Dutch became wealthy from trade &amp; banking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6" name="Shape 136"/>
          <p:cNvSpPr txBox="1"/>
          <p:nvPr/>
        </p:nvSpPr>
        <p:spPr>
          <a:xfrm>
            <a:off x="0" y="0"/>
            <a:ext cx="91440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dk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Spain’s Empire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